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3"/>
  </p:notesMasterIdLst>
  <p:sldIdLst>
    <p:sldId id="257" r:id="rId2"/>
    <p:sldId id="271" r:id="rId3"/>
    <p:sldId id="282" r:id="rId4"/>
    <p:sldId id="294" r:id="rId5"/>
    <p:sldId id="293" r:id="rId6"/>
    <p:sldId id="292" r:id="rId7"/>
    <p:sldId id="295" r:id="rId8"/>
    <p:sldId id="289" r:id="rId9"/>
    <p:sldId id="296" r:id="rId10"/>
    <p:sldId id="297" r:id="rId11"/>
    <p:sldId id="285" r:id="rId12"/>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96"/>
    <p:restoredTop sz="94915"/>
  </p:normalViewPr>
  <p:slideViewPr>
    <p:cSldViewPr snapToGrid="0">
      <p:cViewPr varScale="1">
        <p:scale>
          <a:sx n="155" d="100"/>
          <a:sy n="155" d="100"/>
        </p:scale>
        <p:origin x="2688" y="4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FF27B-557D-334F-8D5E-B327C5A298E9}" type="datetimeFigureOut">
              <a:rPr lang="en-AU" smtClean="0"/>
              <a:t>2/1/2025</a:t>
            </a:fld>
            <a:endParaRPr lang="en-AU" dirty="0"/>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5C736-FAD4-1E4D-89A5-433D4AA2963B}" type="slidenum">
              <a:rPr lang="en-AU" smtClean="0"/>
              <a:t>‹#›</a:t>
            </a:fld>
            <a:endParaRPr lang="en-AU" dirty="0"/>
          </a:p>
        </p:txBody>
      </p:sp>
    </p:spTree>
    <p:extLst>
      <p:ext uri="{BB962C8B-B14F-4D97-AF65-F5344CB8AC3E}">
        <p14:creationId xmlns:p14="http://schemas.microsoft.com/office/powerpoint/2010/main" val="113783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1</a:t>
            </a:fld>
            <a:endParaRPr lang="en-AU" dirty="0"/>
          </a:p>
        </p:txBody>
      </p:sp>
    </p:spTree>
    <p:extLst>
      <p:ext uri="{BB962C8B-B14F-4D97-AF65-F5344CB8AC3E}">
        <p14:creationId xmlns:p14="http://schemas.microsoft.com/office/powerpoint/2010/main" val="3227804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9</a:t>
            </a:fld>
            <a:endParaRPr lang="en-AU" dirty="0"/>
          </a:p>
        </p:txBody>
      </p:sp>
    </p:spTree>
    <p:extLst>
      <p:ext uri="{BB962C8B-B14F-4D97-AF65-F5344CB8AC3E}">
        <p14:creationId xmlns:p14="http://schemas.microsoft.com/office/powerpoint/2010/main" val="14045667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10</a:t>
            </a:fld>
            <a:endParaRPr lang="en-AU" dirty="0"/>
          </a:p>
        </p:txBody>
      </p:sp>
    </p:spTree>
    <p:extLst>
      <p:ext uri="{BB962C8B-B14F-4D97-AF65-F5344CB8AC3E}">
        <p14:creationId xmlns:p14="http://schemas.microsoft.com/office/powerpoint/2010/main" val="15497419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11</a:t>
            </a:fld>
            <a:endParaRPr lang="en-AU" dirty="0"/>
          </a:p>
        </p:txBody>
      </p:sp>
    </p:spTree>
    <p:extLst>
      <p:ext uri="{BB962C8B-B14F-4D97-AF65-F5344CB8AC3E}">
        <p14:creationId xmlns:p14="http://schemas.microsoft.com/office/powerpoint/2010/main" val="3023233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a:prstGeom prst="rect">
            <a:avLst/>
          </a:prstGeom>
        </p:spPr>
        <p:txBody>
          <a:bodyPr anchor="b">
            <a:normAutofit/>
          </a:bodyPr>
          <a:lstStyle>
            <a:lvl1pPr algn="ctr">
              <a:defRPr sz="2400" baseline="0">
                <a:latin typeface="Times New Roman" panose="02020603050405020304" pitchFamily="18" charset="0"/>
              </a:defRPr>
            </a:lvl1pPr>
          </a:lstStyle>
          <a:p>
            <a:r>
              <a:rPr lang="en-GB" dirty="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baseline="0">
                <a:latin typeface="Times New Roman" panose="02020603050405020304" pitchFamily="18"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1/2/25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93368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1/2/25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7299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a:prstGeom prst="rect">
            <a:avLst/>
          </a:prstGeo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1/2/25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7995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1/2/25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79141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24782"/>
            <a:ext cx="7886700" cy="2377281"/>
          </a:xfrm>
          <a:prstGeom prst="rect">
            <a:avLst/>
          </a:prstGeo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7" y="3824553"/>
            <a:ext cx="7886700" cy="125015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4E6CF7E-C746-084D-BF17-6C523B0D2ACF}" type="datetimeFigureOut">
              <a:rPr lang="en-US" smtClean="0"/>
              <a:t>1/2/25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3530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4E6CF7E-C746-084D-BF17-6C523B0D2ACF}" type="datetimeFigureOut">
              <a:rPr lang="en-US" smtClean="0"/>
              <a:t>1/2/25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36911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a:prstGeom prst="rect">
            <a:avLst/>
          </a:prstGeo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4E6CF7E-C746-084D-BF17-6C523B0D2ACF}" type="datetimeFigureOut">
              <a:rPr lang="en-US" smtClean="0"/>
              <a:t>1/2/25</a:t>
            </a:fld>
            <a:endParaRPr lang="en-US" dirty="0"/>
          </a:p>
        </p:txBody>
      </p:sp>
      <p:sp>
        <p:nvSpPr>
          <p:cNvPr id="8" name="Footer Placeholder 7"/>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664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4E6CF7E-C746-084D-BF17-6C523B0D2ACF}" type="datetimeFigureOut">
              <a:rPr lang="en-US" smtClean="0"/>
              <a:t>1/2/25</a:t>
            </a:fld>
            <a:endParaRPr lang="en-US" dirty="0"/>
          </a:p>
        </p:txBody>
      </p:sp>
      <p:sp>
        <p:nvSpPr>
          <p:cNvPr id="4" name="Footer Placeholder 3"/>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866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F7E-C746-084D-BF17-6C523B0D2ACF}" type="datetimeFigureOut">
              <a:rPr lang="en-US" smtClean="0"/>
              <a:t>1/2/25</a:t>
            </a:fld>
            <a:endParaRPr lang="en-US" dirty="0"/>
          </a:p>
        </p:txBody>
      </p:sp>
      <p:sp>
        <p:nvSpPr>
          <p:cNvPr id="3" name="Footer Placeholder 2"/>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52871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1/2/25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127429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dirty="0"/>
              <a:t>Click icon to add picture</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1/2/25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87151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606954"/>
            <a:ext cx="7886700" cy="3626115"/>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b="0" i="0">
                <a:solidFill>
                  <a:schemeClr val="tx1">
                    <a:tint val="82000"/>
                  </a:schemeClr>
                </a:solidFill>
                <a:latin typeface="Times New Roman" panose="02020603050405020304" pitchFamily="18" charset="0"/>
              </a:defRPr>
            </a:lvl1pPr>
          </a:lstStyle>
          <a:p>
            <a:fld id="{D4E6CF7E-C746-084D-BF17-6C523B0D2ACF}" type="datetimeFigureOut">
              <a:rPr lang="en-US" smtClean="0"/>
              <a:pPr/>
              <a:t>1/2/25</a:t>
            </a:fld>
            <a:endParaRPr lang="en-US" dirty="0"/>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b="0" i="0">
                <a:solidFill>
                  <a:schemeClr val="tx1">
                    <a:tint val="82000"/>
                  </a:schemeClr>
                </a:solidFill>
                <a:latin typeface="Times New Roman" panose="02020603050405020304" pitchFamily="18" charset="0"/>
              </a:defRPr>
            </a:lvl1pPr>
          </a:lstStyle>
          <a:p>
            <a:fld id="{32A23974-83D8-7045-B8FB-83D6C4E40E34}" type="slidenum">
              <a:rPr lang="en-US" smtClean="0"/>
              <a:pPr/>
              <a:t>‹#›</a:t>
            </a:fld>
            <a:endParaRPr lang="en-US" dirty="0"/>
          </a:p>
        </p:txBody>
      </p:sp>
    </p:spTree>
    <p:extLst>
      <p:ext uri="{BB962C8B-B14F-4D97-AF65-F5344CB8AC3E}">
        <p14:creationId xmlns:p14="http://schemas.microsoft.com/office/powerpoint/2010/main" val="144703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0" i="0" kern="1200">
          <a:solidFill>
            <a:schemeClr val="tx1"/>
          </a:solidFill>
          <a:latin typeface="Times New Roman" panose="02020603050405020304" pitchFamily="18"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E145E-7437-5592-0FFF-32B24FCB537F}"/>
              </a:ext>
            </a:extLst>
          </p:cNvPr>
          <p:cNvSpPr txBox="1">
            <a:spLocks noChangeArrowheads="1"/>
          </p:cNvSpPr>
          <p:nvPr/>
        </p:nvSpPr>
        <p:spPr bwMode="auto">
          <a:xfrm>
            <a:off x="0" y="5999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Times New Roman" panose="02020603050405020304" pitchFamily="18" charset="0"/>
                <a:ea typeface="+mn-ea"/>
                <a:cs typeface="+mn-cs"/>
              </a:rPr>
              <a:t>Luke 21:20-38</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3200" kern="0" dirty="0">
                <a:solidFill>
                  <a:srgbClr val="FFFF00"/>
                </a:solidFill>
                <a:latin typeface="Times New Roman" panose="02020603050405020304" pitchFamily="18" charset="0"/>
              </a:rPr>
              <a:t>(reading from 5-38)</a:t>
            </a:r>
            <a:endParaRPr lang="en-US" sz="32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lang="en-US" kern="0" dirty="0">
                <a:solidFill>
                  <a:schemeClr val="bg1"/>
                </a:solidFill>
                <a:latin typeface="Times New Roman" panose="02020603050405020304" pitchFamily="18" charset="0"/>
                <a:ea typeface="+mn-ea"/>
                <a:cs typeface="Times New Roman" panose="02020603050405020304" pitchFamily="18" charset="0"/>
              </a:rPr>
              <a:t>7  Slides</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p:txBody>
      </p:sp>
    </p:spTree>
    <p:extLst>
      <p:ext uri="{BB962C8B-B14F-4D97-AF65-F5344CB8AC3E}">
        <p14:creationId xmlns:p14="http://schemas.microsoft.com/office/powerpoint/2010/main" val="39027168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6D6D0B9-2CAF-A666-CFC4-38EC75A99D0E}"/>
              </a:ext>
            </a:extLst>
          </p:cNvPr>
          <p:cNvSpPr txBox="1"/>
          <p:nvPr/>
        </p:nvSpPr>
        <p:spPr>
          <a:xfrm>
            <a:off x="22653" y="726986"/>
            <a:ext cx="9098693" cy="923330"/>
          </a:xfrm>
          <a:prstGeom prst="rect">
            <a:avLst/>
          </a:prstGeom>
          <a:noFill/>
          <a:ln>
            <a:solidFill>
              <a:schemeClr val="bg1"/>
            </a:solid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Before the final chapter.  Living in “The Last Days” (The world as we know it)</a:t>
            </a:r>
          </a:p>
          <a:p>
            <a:pPr marL="179388" indent="-179388">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International wars;   Earthquakes;  Famines;  Disease pandemics;  Terrors;  Signs in the sky</a:t>
            </a:r>
          </a:p>
          <a:p>
            <a:pPr marL="179388" indent="-179388">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Seems like the end, but it is not the end.  </a:t>
            </a:r>
            <a:r>
              <a:rPr lang="en-AU" dirty="0">
                <a:solidFill>
                  <a:srgbClr val="FFFF00"/>
                </a:solidFill>
                <a:latin typeface="Times New Roman" panose="02020603050405020304" pitchFamily="18" charset="0"/>
                <a:cs typeface="Times New Roman" panose="02020603050405020304" pitchFamily="18" charset="0"/>
              </a:rPr>
              <a:t>Reminder be ready.  Jesus coming soon (unexpected)</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2BB850FA-293D-F535-12B3-80E2B889703A}"/>
              </a:ext>
            </a:extLst>
          </p:cNvPr>
          <p:cNvSpPr txBox="1"/>
          <p:nvPr/>
        </p:nvSpPr>
        <p:spPr>
          <a:xfrm>
            <a:off x="3912717" y="86494"/>
            <a:ext cx="5231283"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has paid the debt.  Now free of sin &amp; death.</a:t>
            </a:r>
          </a:p>
        </p:txBody>
      </p:sp>
      <p:sp>
        <p:nvSpPr>
          <p:cNvPr id="6" name="TextBox 5">
            <a:extLst>
              <a:ext uri="{FF2B5EF4-FFF2-40B4-BE49-F238E27FC236}">
                <a16:creationId xmlns:a16="http://schemas.microsoft.com/office/drawing/2014/main" id="{E31CF460-1968-3E23-2B9E-975590B0EA72}"/>
              </a:ext>
            </a:extLst>
          </p:cNvPr>
          <p:cNvSpPr txBox="1"/>
          <p:nvPr/>
        </p:nvSpPr>
        <p:spPr>
          <a:xfrm>
            <a:off x="0" y="0"/>
            <a:ext cx="4242486" cy="461665"/>
          </a:xfrm>
          <a:prstGeom prst="rect">
            <a:avLst/>
          </a:prstGeom>
          <a:noFill/>
        </p:spPr>
        <p:txBody>
          <a:bodyPr wrap="square" rtlCol="0">
            <a:spAutoFit/>
          </a:bodyPr>
          <a:lstStyle/>
          <a:p>
            <a:r>
              <a:rPr lang="en-AU" sz="2400" b="1" dirty="0">
                <a:solidFill>
                  <a:srgbClr val="FFFF00"/>
                </a:solidFill>
                <a:latin typeface="Times New Roman" panose="02020603050405020304" pitchFamily="18" charset="0"/>
                <a:cs typeface="Times New Roman" panose="02020603050405020304" pitchFamily="18" charset="0"/>
              </a:rPr>
              <a:t>Redemption   Drawing   Near</a:t>
            </a:r>
          </a:p>
        </p:txBody>
      </p:sp>
      <p:sp>
        <p:nvSpPr>
          <p:cNvPr id="10" name="TextBox 9">
            <a:extLst>
              <a:ext uri="{FF2B5EF4-FFF2-40B4-BE49-F238E27FC236}">
                <a16:creationId xmlns:a16="http://schemas.microsoft.com/office/drawing/2014/main" id="{9E668FD5-DC0D-870A-B56C-D1146D0DF650}"/>
              </a:ext>
            </a:extLst>
          </p:cNvPr>
          <p:cNvSpPr txBox="1"/>
          <p:nvPr/>
        </p:nvSpPr>
        <p:spPr>
          <a:xfrm>
            <a:off x="683740" y="357654"/>
            <a:ext cx="7315201"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What we need to know about end times &amp; return of Jesus, is </a:t>
            </a:r>
            <a:r>
              <a:rPr lang="en-AU" b="1" u="sng" dirty="0">
                <a:solidFill>
                  <a:srgbClr val="FFFF00"/>
                </a:solidFill>
                <a:latin typeface="Times New Roman" panose="02020603050405020304" pitchFamily="18" charset="0"/>
                <a:cs typeface="Times New Roman" panose="02020603050405020304" pitchFamily="18" charset="0"/>
              </a:rPr>
              <a:t>not</a:t>
            </a:r>
            <a:r>
              <a:rPr lang="en-AU" dirty="0">
                <a:solidFill>
                  <a:srgbClr val="FFFF00"/>
                </a:solidFill>
                <a:latin typeface="Times New Roman" panose="02020603050405020304" pitchFamily="18" charset="0"/>
                <a:cs typeface="Times New Roman" panose="02020603050405020304" pitchFamily="18" charset="0"/>
              </a:rPr>
              <a:t> complex.</a:t>
            </a:r>
          </a:p>
        </p:txBody>
      </p:sp>
      <p:sp>
        <p:nvSpPr>
          <p:cNvPr id="18" name="TextBox 17">
            <a:extLst>
              <a:ext uri="{FF2B5EF4-FFF2-40B4-BE49-F238E27FC236}">
                <a16:creationId xmlns:a16="http://schemas.microsoft.com/office/drawing/2014/main" id="{85885494-DC22-730E-53AF-27AA2EC7D630}"/>
              </a:ext>
            </a:extLst>
          </p:cNvPr>
          <p:cNvSpPr txBox="1"/>
          <p:nvPr/>
        </p:nvSpPr>
        <p:spPr>
          <a:xfrm>
            <a:off x="82123" y="1650316"/>
            <a:ext cx="9061877"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rejection of Jesus brings judgment.  (Did so for Jerusalem.  Will do when He returns)</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fall of Jerusalem:  a reminder to be ready.  Receive Jesus Christ as Lord</a:t>
            </a:r>
          </a:p>
        </p:txBody>
      </p:sp>
      <p:sp>
        <p:nvSpPr>
          <p:cNvPr id="19" name="TextBox 18">
            <a:extLst>
              <a:ext uri="{FF2B5EF4-FFF2-40B4-BE49-F238E27FC236}">
                <a16:creationId xmlns:a16="http://schemas.microsoft.com/office/drawing/2014/main" id="{35EFBC2B-4244-9E3A-F154-801AA9D2619E}"/>
              </a:ext>
            </a:extLst>
          </p:cNvPr>
          <p:cNvSpPr txBox="1"/>
          <p:nvPr/>
        </p:nvSpPr>
        <p:spPr>
          <a:xfrm>
            <a:off x="0" y="2232461"/>
            <a:ext cx="9144000" cy="830997"/>
          </a:xfrm>
          <a:prstGeom prst="rect">
            <a:avLst/>
          </a:prstGeom>
          <a:solidFill>
            <a:schemeClr val="bg1"/>
          </a:solidFill>
        </p:spPr>
        <p:txBody>
          <a:bodyPr wrap="square" rtlCol="0">
            <a:spAutoFit/>
          </a:bodyPr>
          <a:lstStyle/>
          <a:p>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25 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there will be signs in sun and moon and stars, and on the earth distress of nations in perplexity because of the roaring of the sea and the waves,</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26 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people fainting with fear and with foreboding of what is coming on the world.  For the powers of the heavens will be shaken.</a:t>
            </a:r>
            <a:r>
              <a:rPr lang="en-AU" sz="1600" dirty="0"/>
              <a:t> </a:t>
            </a:r>
            <a:endParaRPr lang="en-US" sz="1600" dirty="0"/>
          </a:p>
        </p:txBody>
      </p:sp>
      <p:sp>
        <p:nvSpPr>
          <p:cNvPr id="20" name="TextBox 19">
            <a:extLst>
              <a:ext uri="{FF2B5EF4-FFF2-40B4-BE49-F238E27FC236}">
                <a16:creationId xmlns:a16="http://schemas.microsoft.com/office/drawing/2014/main" id="{AC5D21B9-93B5-D1F6-7744-2E81C505957A}"/>
              </a:ext>
            </a:extLst>
          </p:cNvPr>
          <p:cNvSpPr txBox="1"/>
          <p:nvPr/>
        </p:nvSpPr>
        <p:spPr>
          <a:xfrm>
            <a:off x="0" y="3076141"/>
            <a:ext cx="4629666"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return of Jesus will be entirely unexpected.</a:t>
            </a:r>
          </a:p>
        </p:txBody>
      </p:sp>
      <p:sp>
        <p:nvSpPr>
          <p:cNvPr id="21" name="TextBox 20">
            <a:extLst>
              <a:ext uri="{FF2B5EF4-FFF2-40B4-BE49-F238E27FC236}">
                <a16:creationId xmlns:a16="http://schemas.microsoft.com/office/drawing/2014/main" id="{8F98F4E6-B1D0-EF8B-9641-0FF14F6C8A43}"/>
              </a:ext>
            </a:extLst>
          </p:cNvPr>
          <p:cNvSpPr txBox="1"/>
          <p:nvPr/>
        </p:nvSpPr>
        <p:spPr>
          <a:xfrm>
            <a:off x="4341341" y="3088824"/>
            <a:ext cx="4780006"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Life as-per-normal.    Door suddenly shuts</a:t>
            </a:r>
          </a:p>
        </p:txBody>
      </p:sp>
      <p:sp>
        <p:nvSpPr>
          <p:cNvPr id="22" name="TextBox 21">
            <a:extLst>
              <a:ext uri="{FF2B5EF4-FFF2-40B4-BE49-F238E27FC236}">
                <a16:creationId xmlns:a16="http://schemas.microsoft.com/office/drawing/2014/main" id="{16C22B4F-1A6E-83A1-D186-D84A20EB0DC6}"/>
              </a:ext>
            </a:extLst>
          </p:cNvPr>
          <p:cNvSpPr txBox="1"/>
          <p:nvPr/>
        </p:nvSpPr>
        <p:spPr>
          <a:xfrm>
            <a:off x="313038" y="3360672"/>
            <a:ext cx="8830961"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 special sign as an indicator that Jesus is about to come.</a:t>
            </a:r>
          </a:p>
          <a:p>
            <a:pPr marL="179388" indent="-179388" algn="l">
              <a:buFont typeface="Arial" panose="020B0604020202020204" pitchFamily="34" charset="0"/>
              <a:buChar char="•"/>
            </a:pPr>
            <a:r>
              <a:rPr lang="en-AU" u="sng" dirty="0">
                <a:solidFill>
                  <a:schemeClr val="bg1"/>
                </a:solidFill>
                <a:latin typeface="Times New Roman" panose="02020603050405020304" pitchFamily="18" charset="0"/>
                <a:cs typeface="Times New Roman" panose="02020603050405020304" pitchFamily="18" charset="0"/>
              </a:rPr>
              <a:t>Every</a:t>
            </a:r>
            <a:r>
              <a:rPr lang="en-AU" dirty="0">
                <a:solidFill>
                  <a:schemeClr val="bg1"/>
                </a:solidFill>
                <a:latin typeface="Times New Roman" panose="02020603050405020304" pitchFamily="18" charset="0"/>
                <a:cs typeface="Times New Roman" panose="02020603050405020304" pitchFamily="18" charset="0"/>
              </a:rPr>
              <a:t> sign is a reminder that Jesus is not far off.  Be ready.  </a:t>
            </a:r>
          </a:p>
        </p:txBody>
      </p:sp>
      <p:sp>
        <p:nvSpPr>
          <p:cNvPr id="23" name="TextBox 22">
            <a:extLst>
              <a:ext uri="{FF2B5EF4-FFF2-40B4-BE49-F238E27FC236}">
                <a16:creationId xmlns:a16="http://schemas.microsoft.com/office/drawing/2014/main" id="{2479B745-854C-C93C-BAE2-BE8DDEDB3418}"/>
              </a:ext>
            </a:extLst>
          </p:cNvPr>
          <p:cNvSpPr txBox="1"/>
          <p:nvPr/>
        </p:nvSpPr>
        <p:spPr>
          <a:xfrm>
            <a:off x="16476" y="3965827"/>
            <a:ext cx="4629666"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No reason for Disciples of Jesus to fear</a:t>
            </a:r>
          </a:p>
        </p:txBody>
      </p:sp>
      <p:sp>
        <p:nvSpPr>
          <p:cNvPr id="24" name="TextBox 23">
            <a:extLst>
              <a:ext uri="{FF2B5EF4-FFF2-40B4-BE49-F238E27FC236}">
                <a16:creationId xmlns:a16="http://schemas.microsoft.com/office/drawing/2014/main" id="{846BC738-D6C5-CB7D-F33F-13BBB2D81406}"/>
              </a:ext>
            </a:extLst>
          </p:cNvPr>
          <p:cNvSpPr txBox="1"/>
          <p:nvPr/>
        </p:nvSpPr>
        <p:spPr>
          <a:xfrm>
            <a:off x="313038" y="4291548"/>
            <a:ext cx="8830961" cy="923330"/>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 not get dragged into the fears of the world.</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Creation itself is less permanent than Jesus’ teaching on end times.  His word endures.</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 time for fear &amp; trepidation.  Perk up.   </a:t>
            </a:r>
          </a:p>
        </p:txBody>
      </p:sp>
    </p:spTree>
    <p:extLst>
      <p:ext uri="{BB962C8B-B14F-4D97-AF65-F5344CB8AC3E}">
        <p14:creationId xmlns:p14="http://schemas.microsoft.com/office/powerpoint/2010/main" val="3829363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4">
                                            <p:txEl>
                                              <p:pRg st="0" end="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4">
                                            <p:txEl>
                                              <p:pRg st="1" end="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uiExpand="1" build="p"/>
      <p:bldP spid="19" grpId="0" animBg="1"/>
      <p:bldP spid="20" grpId="0"/>
      <p:bldP spid="21" grpId="0"/>
      <p:bldP spid="22" grpId="0"/>
      <p:bldP spid="23" grpId="0"/>
      <p:bldP spid="24"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6D6D0B9-2CAF-A666-CFC4-38EC75A99D0E}"/>
              </a:ext>
            </a:extLst>
          </p:cNvPr>
          <p:cNvSpPr txBox="1"/>
          <p:nvPr/>
        </p:nvSpPr>
        <p:spPr>
          <a:xfrm>
            <a:off x="22653" y="726986"/>
            <a:ext cx="9098693" cy="923330"/>
          </a:xfrm>
          <a:prstGeom prst="rect">
            <a:avLst/>
          </a:prstGeom>
          <a:noFill/>
          <a:ln>
            <a:solidFill>
              <a:schemeClr val="bg1"/>
            </a:solid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Before the final chapter.  Living in “The Last Days” (The world as we know it)</a:t>
            </a:r>
          </a:p>
          <a:p>
            <a:pPr marL="179388" indent="-179388">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International wars;   Earthquakes;  Famines;  Disease pandemics;  Terrors;  Signs in the sky</a:t>
            </a:r>
          </a:p>
          <a:p>
            <a:pPr marL="179388" indent="-179388">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Seems like the end, but it is not the end.  </a:t>
            </a:r>
            <a:r>
              <a:rPr lang="en-AU" dirty="0">
                <a:solidFill>
                  <a:srgbClr val="FFFF00"/>
                </a:solidFill>
                <a:latin typeface="Times New Roman" panose="02020603050405020304" pitchFamily="18" charset="0"/>
                <a:cs typeface="Times New Roman" panose="02020603050405020304" pitchFamily="18" charset="0"/>
              </a:rPr>
              <a:t>Reminder be ready.  Jesus coming soon (unexpected)</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2BB850FA-293D-F535-12B3-80E2B889703A}"/>
              </a:ext>
            </a:extLst>
          </p:cNvPr>
          <p:cNvSpPr txBox="1"/>
          <p:nvPr/>
        </p:nvSpPr>
        <p:spPr>
          <a:xfrm>
            <a:off x="3912717" y="86494"/>
            <a:ext cx="5231283"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has paid the debt.  Now free of sin &amp; death.</a:t>
            </a:r>
          </a:p>
        </p:txBody>
      </p:sp>
      <p:sp>
        <p:nvSpPr>
          <p:cNvPr id="6" name="TextBox 5">
            <a:extLst>
              <a:ext uri="{FF2B5EF4-FFF2-40B4-BE49-F238E27FC236}">
                <a16:creationId xmlns:a16="http://schemas.microsoft.com/office/drawing/2014/main" id="{E31CF460-1968-3E23-2B9E-975590B0EA72}"/>
              </a:ext>
            </a:extLst>
          </p:cNvPr>
          <p:cNvSpPr txBox="1"/>
          <p:nvPr/>
        </p:nvSpPr>
        <p:spPr>
          <a:xfrm>
            <a:off x="0" y="0"/>
            <a:ext cx="4242486" cy="461665"/>
          </a:xfrm>
          <a:prstGeom prst="rect">
            <a:avLst/>
          </a:prstGeom>
          <a:noFill/>
        </p:spPr>
        <p:txBody>
          <a:bodyPr wrap="square" rtlCol="0">
            <a:spAutoFit/>
          </a:bodyPr>
          <a:lstStyle/>
          <a:p>
            <a:r>
              <a:rPr lang="en-AU" sz="2400" b="1" dirty="0">
                <a:solidFill>
                  <a:srgbClr val="FFFF00"/>
                </a:solidFill>
                <a:latin typeface="Times New Roman" panose="02020603050405020304" pitchFamily="18" charset="0"/>
                <a:cs typeface="Times New Roman" panose="02020603050405020304" pitchFamily="18" charset="0"/>
              </a:rPr>
              <a:t>Redemption   Drawing   Near</a:t>
            </a:r>
          </a:p>
        </p:txBody>
      </p:sp>
      <p:sp>
        <p:nvSpPr>
          <p:cNvPr id="10" name="TextBox 9">
            <a:extLst>
              <a:ext uri="{FF2B5EF4-FFF2-40B4-BE49-F238E27FC236}">
                <a16:creationId xmlns:a16="http://schemas.microsoft.com/office/drawing/2014/main" id="{9E668FD5-DC0D-870A-B56C-D1146D0DF650}"/>
              </a:ext>
            </a:extLst>
          </p:cNvPr>
          <p:cNvSpPr txBox="1"/>
          <p:nvPr/>
        </p:nvSpPr>
        <p:spPr>
          <a:xfrm>
            <a:off x="683740" y="357654"/>
            <a:ext cx="7315201"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What we need to know about end times &amp; return of Jesus, is </a:t>
            </a:r>
            <a:r>
              <a:rPr lang="en-AU" b="1" u="sng" dirty="0">
                <a:solidFill>
                  <a:srgbClr val="FFFF00"/>
                </a:solidFill>
                <a:latin typeface="Times New Roman" panose="02020603050405020304" pitchFamily="18" charset="0"/>
                <a:cs typeface="Times New Roman" panose="02020603050405020304" pitchFamily="18" charset="0"/>
              </a:rPr>
              <a:t>not</a:t>
            </a:r>
            <a:r>
              <a:rPr lang="en-AU" dirty="0">
                <a:solidFill>
                  <a:srgbClr val="FFFF00"/>
                </a:solidFill>
                <a:latin typeface="Times New Roman" panose="02020603050405020304" pitchFamily="18" charset="0"/>
                <a:cs typeface="Times New Roman" panose="02020603050405020304" pitchFamily="18" charset="0"/>
              </a:rPr>
              <a:t> complex.</a:t>
            </a:r>
          </a:p>
        </p:txBody>
      </p:sp>
      <p:sp>
        <p:nvSpPr>
          <p:cNvPr id="18" name="TextBox 17">
            <a:extLst>
              <a:ext uri="{FF2B5EF4-FFF2-40B4-BE49-F238E27FC236}">
                <a16:creationId xmlns:a16="http://schemas.microsoft.com/office/drawing/2014/main" id="{85885494-DC22-730E-53AF-27AA2EC7D630}"/>
              </a:ext>
            </a:extLst>
          </p:cNvPr>
          <p:cNvSpPr txBox="1"/>
          <p:nvPr/>
        </p:nvSpPr>
        <p:spPr>
          <a:xfrm>
            <a:off x="82123" y="1650316"/>
            <a:ext cx="9061877"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rejection of Jesus brings judgment.  (Did so for Jerusalem.  Will do when He returns)</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fall of Jerusalem:  a reminder to be ready.  Receive Jesus Christ as Lord</a:t>
            </a:r>
          </a:p>
        </p:txBody>
      </p:sp>
      <p:sp>
        <p:nvSpPr>
          <p:cNvPr id="19" name="TextBox 18">
            <a:extLst>
              <a:ext uri="{FF2B5EF4-FFF2-40B4-BE49-F238E27FC236}">
                <a16:creationId xmlns:a16="http://schemas.microsoft.com/office/drawing/2014/main" id="{35EFBC2B-4244-9E3A-F154-801AA9D2619E}"/>
              </a:ext>
            </a:extLst>
          </p:cNvPr>
          <p:cNvSpPr txBox="1"/>
          <p:nvPr/>
        </p:nvSpPr>
        <p:spPr>
          <a:xfrm>
            <a:off x="506625" y="4237646"/>
            <a:ext cx="8130747" cy="861774"/>
          </a:xfrm>
          <a:prstGeom prst="rect">
            <a:avLst/>
          </a:prstGeom>
          <a:solidFill>
            <a:schemeClr val="bg1"/>
          </a:solidFill>
        </p:spPr>
        <p:txBody>
          <a:bodyPr wrap="square" rtlCol="0">
            <a:spAutoFit/>
          </a:bodyPr>
          <a:lstStyle/>
          <a:p>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34 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“But watch </a:t>
            </a:r>
            <a:r>
              <a:rPr lang="en-AU" sz="1600"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yourselves</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lest </a:t>
            </a:r>
            <a:r>
              <a:rPr lang="en-AU" sz="1600" b="1"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your</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hearts be weighed down with dissipation and drunkenness and cares of this life, and that day come upon </a:t>
            </a:r>
            <a:r>
              <a:rPr lang="en-AU" sz="1600" b="1"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you</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suddenly like a trap.</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 35 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 it will come upon all who dwell on the face of the whole earth.</a:t>
            </a:r>
            <a:r>
              <a:rPr lang="en-AU" sz="1600" dirty="0"/>
              <a:t>  </a:t>
            </a:r>
            <a:endParaRPr lang="en-US" sz="1600" dirty="0"/>
          </a:p>
        </p:txBody>
      </p:sp>
      <p:sp>
        <p:nvSpPr>
          <p:cNvPr id="20" name="TextBox 19">
            <a:extLst>
              <a:ext uri="{FF2B5EF4-FFF2-40B4-BE49-F238E27FC236}">
                <a16:creationId xmlns:a16="http://schemas.microsoft.com/office/drawing/2014/main" id="{AC5D21B9-93B5-D1F6-7744-2E81C505957A}"/>
              </a:ext>
            </a:extLst>
          </p:cNvPr>
          <p:cNvSpPr txBox="1"/>
          <p:nvPr/>
        </p:nvSpPr>
        <p:spPr>
          <a:xfrm>
            <a:off x="1" y="2191631"/>
            <a:ext cx="4629666"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return of Jesus will be entirely unexpected.</a:t>
            </a:r>
          </a:p>
        </p:txBody>
      </p:sp>
      <p:sp>
        <p:nvSpPr>
          <p:cNvPr id="21" name="TextBox 20">
            <a:extLst>
              <a:ext uri="{FF2B5EF4-FFF2-40B4-BE49-F238E27FC236}">
                <a16:creationId xmlns:a16="http://schemas.microsoft.com/office/drawing/2014/main" id="{8F98F4E6-B1D0-EF8B-9641-0FF14F6C8A43}"/>
              </a:ext>
            </a:extLst>
          </p:cNvPr>
          <p:cNvSpPr txBox="1"/>
          <p:nvPr/>
        </p:nvSpPr>
        <p:spPr>
          <a:xfrm>
            <a:off x="4423464" y="2239309"/>
            <a:ext cx="4780006"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Life as-per-normal.    Door suddenly shuts</a:t>
            </a:r>
          </a:p>
        </p:txBody>
      </p:sp>
      <p:sp>
        <p:nvSpPr>
          <p:cNvPr id="22" name="TextBox 21">
            <a:extLst>
              <a:ext uri="{FF2B5EF4-FFF2-40B4-BE49-F238E27FC236}">
                <a16:creationId xmlns:a16="http://schemas.microsoft.com/office/drawing/2014/main" id="{16C22B4F-1A6E-83A1-D186-D84A20EB0DC6}"/>
              </a:ext>
            </a:extLst>
          </p:cNvPr>
          <p:cNvSpPr txBox="1"/>
          <p:nvPr/>
        </p:nvSpPr>
        <p:spPr>
          <a:xfrm>
            <a:off x="313039" y="2476162"/>
            <a:ext cx="8830961"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 special sign as an indicator that Jesus is about to come.</a:t>
            </a:r>
          </a:p>
          <a:p>
            <a:pPr marL="179388" indent="-179388" algn="l">
              <a:buFont typeface="Arial" panose="020B0604020202020204" pitchFamily="34" charset="0"/>
              <a:buChar char="•"/>
            </a:pPr>
            <a:r>
              <a:rPr lang="en-AU" u="sng" dirty="0">
                <a:solidFill>
                  <a:schemeClr val="bg1"/>
                </a:solidFill>
                <a:latin typeface="Times New Roman" panose="02020603050405020304" pitchFamily="18" charset="0"/>
                <a:cs typeface="Times New Roman" panose="02020603050405020304" pitchFamily="18" charset="0"/>
              </a:rPr>
              <a:t>Every</a:t>
            </a:r>
            <a:r>
              <a:rPr lang="en-AU" dirty="0">
                <a:solidFill>
                  <a:schemeClr val="bg1"/>
                </a:solidFill>
                <a:latin typeface="Times New Roman" panose="02020603050405020304" pitchFamily="18" charset="0"/>
                <a:cs typeface="Times New Roman" panose="02020603050405020304" pitchFamily="18" charset="0"/>
              </a:rPr>
              <a:t> sign is a reminder that Jesus is not far off.  Be ready.  </a:t>
            </a:r>
          </a:p>
        </p:txBody>
      </p:sp>
      <p:sp>
        <p:nvSpPr>
          <p:cNvPr id="23" name="TextBox 22">
            <a:extLst>
              <a:ext uri="{FF2B5EF4-FFF2-40B4-BE49-F238E27FC236}">
                <a16:creationId xmlns:a16="http://schemas.microsoft.com/office/drawing/2014/main" id="{2479B745-854C-C93C-BAE2-BE8DDEDB3418}"/>
              </a:ext>
            </a:extLst>
          </p:cNvPr>
          <p:cNvSpPr txBox="1"/>
          <p:nvPr/>
        </p:nvSpPr>
        <p:spPr>
          <a:xfrm>
            <a:off x="16477" y="3081317"/>
            <a:ext cx="4629666"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No reason for Disciples of Jesus to fear</a:t>
            </a:r>
          </a:p>
        </p:txBody>
      </p:sp>
      <p:sp>
        <p:nvSpPr>
          <p:cNvPr id="24" name="TextBox 23">
            <a:extLst>
              <a:ext uri="{FF2B5EF4-FFF2-40B4-BE49-F238E27FC236}">
                <a16:creationId xmlns:a16="http://schemas.microsoft.com/office/drawing/2014/main" id="{846BC738-D6C5-CB7D-F33F-13BBB2D81406}"/>
              </a:ext>
            </a:extLst>
          </p:cNvPr>
          <p:cNvSpPr txBox="1"/>
          <p:nvPr/>
        </p:nvSpPr>
        <p:spPr>
          <a:xfrm>
            <a:off x="313039" y="3315412"/>
            <a:ext cx="8830961" cy="923330"/>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 not get dragged into the fears of the world.</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Creation itself is less permanent than Jesus’ teaching on end times.  His word endures.</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 time for fear &amp; trepidation.  Perk up.   </a:t>
            </a:r>
          </a:p>
        </p:txBody>
      </p:sp>
      <p:sp>
        <p:nvSpPr>
          <p:cNvPr id="25" name="TextBox 24">
            <a:extLst>
              <a:ext uri="{FF2B5EF4-FFF2-40B4-BE49-F238E27FC236}">
                <a16:creationId xmlns:a16="http://schemas.microsoft.com/office/drawing/2014/main" id="{69AEE0C2-8069-66BB-E413-9A0647909DA5}"/>
              </a:ext>
            </a:extLst>
          </p:cNvPr>
          <p:cNvSpPr txBox="1"/>
          <p:nvPr/>
        </p:nvSpPr>
        <p:spPr>
          <a:xfrm>
            <a:off x="53546" y="5099420"/>
            <a:ext cx="8377880"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A Disciple faithfully gets on with living for Jesus as the time draws near.</a:t>
            </a:r>
          </a:p>
        </p:txBody>
      </p:sp>
      <p:sp>
        <p:nvSpPr>
          <p:cNvPr id="26" name="TextBox 25">
            <a:extLst>
              <a:ext uri="{FF2B5EF4-FFF2-40B4-BE49-F238E27FC236}">
                <a16:creationId xmlns:a16="http://schemas.microsoft.com/office/drawing/2014/main" id="{893F83FE-DD05-E1EC-85CD-A79B9BCAF9DA}"/>
              </a:ext>
            </a:extLst>
          </p:cNvPr>
          <p:cNvSpPr txBox="1"/>
          <p:nvPr/>
        </p:nvSpPr>
        <p:spPr>
          <a:xfrm>
            <a:off x="209810" y="5345668"/>
            <a:ext cx="1911433"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Staying awake.</a:t>
            </a:r>
          </a:p>
        </p:txBody>
      </p:sp>
      <p:sp>
        <p:nvSpPr>
          <p:cNvPr id="27" name="TextBox 26">
            <a:extLst>
              <a:ext uri="{FF2B5EF4-FFF2-40B4-BE49-F238E27FC236}">
                <a16:creationId xmlns:a16="http://schemas.microsoft.com/office/drawing/2014/main" id="{789C628E-33FE-C907-AA16-C3584E6A30FD}"/>
              </a:ext>
            </a:extLst>
          </p:cNvPr>
          <p:cNvSpPr txBox="1"/>
          <p:nvPr/>
        </p:nvSpPr>
        <p:spPr>
          <a:xfrm>
            <a:off x="2705875" y="5344979"/>
            <a:ext cx="6415471"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Praying for strength to flee temptation and endure.</a:t>
            </a:r>
          </a:p>
        </p:txBody>
      </p:sp>
    </p:spTree>
    <p:extLst>
      <p:ext uri="{BB962C8B-B14F-4D97-AF65-F5344CB8AC3E}">
        <p14:creationId xmlns:p14="http://schemas.microsoft.com/office/powerpoint/2010/main" val="1580330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279587"/>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5 </a:t>
            </a:r>
            <a:r>
              <a:rPr lang="en-AU" sz="2800" dirty="0">
                <a:solidFill>
                  <a:srgbClr val="FFFFFF"/>
                </a:solidFill>
                <a:effectLst/>
                <a:latin typeface="Times New Roman" panose="02020603050405020304" pitchFamily="18" charset="0"/>
                <a:ea typeface="Times New Roman" panose="02020603050405020304" pitchFamily="18" charset="0"/>
              </a:rPr>
              <a:t>And while some were speaking of the temple, how it was adorned with noble stones and offerings, he said, </a:t>
            </a:r>
            <a:r>
              <a:rPr lang="en-AU" sz="2800" b="1" baseline="30000" dirty="0">
                <a:solidFill>
                  <a:srgbClr val="FFFFFF"/>
                </a:solidFill>
                <a:effectLst/>
                <a:latin typeface="Times New Roman" panose="02020603050405020304" pitchFamily="18" charset="0"/>
                <a:ea typeface="Times New Roman" panose="02020603050405020304" pitchFamily="18" charset="0"/>
              </a:rPr>
              <a:t>6 </a:t>
            </a:r>
            <a:r>
              <a:rPr lang="en-AU" sz="2800" dirty="0">
                <a:solidFill>
                  <a:srgbClr val="FFFFFF"/>
                </a:solidFill>
                <a:effectLst/>
                <a:latin typeface="Times New Roman" panose="02020603050405020304" pitchFamily="18" charset="0"/>
                <a:ea typeface="Times New Roman" panose="02020603050405020304" pitchFamily="18" charset="0"/>
              </a:rPr>
              <a:t>“As for these things that you see, the days will come when there will not be left here one stone upon another that will not be thrown down.”  </a:t>
            </a:r>
            <a:r>
              <a:rPr lang="en-AU" sz="2800" b="1" baseline="30000" dirty="0">
                <a:solidFill>
                  <a:srgbClr val="FFFFFF"/>
                </a:solidFill>
                <a:effectLst/>
                <a:latin typeface="Times New Roman" panose="02020603050405020304" pitchFamily="18" charset="0"/>
                <a:ea typeface="Times New Roman" panose="02020603050405020304" pitchFamily="18" charset="0"/>
              </a:rPr>
              <a:t>7 </a:t>
            </a:r>
            <a:r>
              <a:rPr lang="en-AU" sz="2800" dirty="0">
                <a:solidFill>
                  <a:srgbClr val="FFFFFF"/>
                </a:solidFill>
                <a:effectLst/>
                <a:latin typeface="Times New Roman" panose="02020603050405020304" pitchFamily="18" charset="0"/>
                <a:ea typeface="Times New Roman" panose="02020603050405020304" pitchFamily="18" charset="0"/>
              </a:rPr>
              <a:t>And they asked him, “Teacher, when will these things be, and what will be the sign when these things are about to take place?”  </a:t>
            </a:r>
            <a:r>
              <a:rPr lang="en-AU" sz="2800" b="1" baseline="30000" dirty="0">
                <a:solidFill>
                  <a:srgbClr val="FFFFFF"/>
                </a:solidFill>
                <a:effectLst/>
                <a:latin typeface="Times New Roman" panose="02020603050405020304" pitchFamily="18" charset="0"/>
                <a:ea typeface="Times New Roman" panose="02020603050405020304" pitchFamily="18" charset="0"/>
              </a:rPr>
              <a:t>8 </a:t>
            </a:r>
            <a:r>
              <a:rPr lang="en-AU" sz="2800" dirty="0">
                <a:solidFill>
                  <a:srgbClr val="FFFFFF"/>
                </a:solidFill>
                <a:effectLst/>
                <a:latin typeface="Times New Roman" panose="02020603050405020304" pitchFamily="18" charset="0"/>
                <a:ea typeface="Times New Roman" panose="02020603050405020304" pitchFamily="18" charset="0"/>
              </a:rPr>
              <a:t>And he said, “See that you are not led astray.  For many will come in my name, saying, ‘I am he!’ and, ‘The time is at hand!’ Do not go after them.  </a:t>
            </a:r>
            <a:r>
              <a:rPr lang="en-AU" sz="2800" b="1" baseline="30000" dirty="0">
                <a:solidFill>
                  <a:srgbClr val="FFFFFF"/>
                </a:solidFill>
                <a:effectLst/>
                <a:latin typeface="Times New Roman" panose="02020603050405020304" pitchFamily="18" charset="0"/>
                <a:ea typeface="Times New Roman" panose="02020603050405020304" pitchFamily="18" charset="0"/>
              </a:rPr>
              <a:t>9 </a:t>
            </a:r>
            <a:r>
              <a:rPr lang="en-AU" sz="2800" dirty="0">
                <a:solidFill>
                  <a:srgbClr val="FFFFFF"/>
                </a:solidFill>
                <a:effectLst/>
                <a:latin typeface="Times New Roman" panose="02020603050405020304" pitchFamily="18" charset="0"/>
                <a:ea typeface="Times New Roman" panose="02020603050405020304" pitchFamily="18" charset="0"/>
              </a:rPr>
              <a:t>And when you hear of wars and tumults, do not be terrified, for these things must first take place, but the end will not be at once.”</a:t>
            </a:r>
            <a:r>
              <a:rPr lang="en-AU" sz="2800" dirty="0">
                <a:effectLst/>
              </a:rPr>
              <a:t> </a:t>
            </a:r>
            <a:r>
              <a:rPr lang="en-AU" sz="2800" dirty="0">
                <a:solidFill>
                  <a:srgbClr val="FFFFFF"/>
                </a:solidFill>
                <a:effectLst/>
                <a:latin typeface="Times New Roman" panose="02020603050405020304" pitchFamily="18" charset="0"/>
                <a:ea typeface="Times New Roman" panose="02020603050405020304" pitchFamily="18" charset="0"/>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993628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3858107"/>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10 </a:t>
            </a:r>
            <a:r>
              <a:rPr lang="en-AU" sz="2800" dirty="0">
                <a:solidFill>
                  <a:srgbClr val="FFFFFF"/>
                </a:solidFill>
                <a:effectLst/>
                <a:latin typeface="Times New Roman" panose="02020603050405020304" pitchFamily="18" charset="0"/>
                <a:ea typeface="Times New Roman" panose="02020603050405020304" pitchFamily="18" charset="0"/>
              </a:rPr>
              <a:t>Then he said to them, “Nation will rise against nation, and kingdom against kingdom.  </a:t>
            </a:r>
            <a:r>
              <a:rPr lang="en-AU" sz="2800" b="1" baseline="30000" dirty="0">
                <a:solidFill>
                  <a:srgbClr val="FFFFFF"/>
                </a:solidFill>
                <a:effectLst/>
                <a:latin typeface="Times New Roman" panose="02020603050405020304" pitchFamily="18" charset="0"/>
                <a:ea typeface="Times New Roman" panose="02020603050405020304" pitchFamily="18" charset="0"/>
              </a:rPr>
              <a:t>11 </a:t>
            </a:r>
            <a:r>
              <a:rPr lang="en-AU" sz="2800" dirty="0">
                <a:solidFill>
                  <a:srgbClr val="FFFFFF"/>
                </a:solidFill>
                <a:effectLst/>
                <a:latin typeface="Times New Roman" panose="02020603050405020304" pitchFamily="18" charset="0"/>
                <a:ea typeface="Times New Roman" panose="02020603050405020304" pitchFamily="18" charset="0"/>
              </a:rPr>
              <a:t>There will be great earthquakes, and in various places famines and pestilences.  And there will be terrors and great signs from heaven.  </a:t>
            </a:r>
            <a:r>
              <a:rPr lang="en-AU" sz="2800" b="1" baseline="30000" dirty="0">
                <a:solidFill>
                  <a:srgbClr val="FFFFFF"/>
                </a:solidFill>
                <a:effectLst/>
                <a:latin typeface="Times New Roman" panose="02020603050405020304" pitchFamily="18" charset="0"/>
                <a:ea typeface="Times New Roman" panose="02020603050405020304" pitchFamily="18" charset="0"/>
              </a:rPr>
              <a:t>12 </a:t>
            </a:r>
            <a:r>
              <a:rPr lang="en-AU" sz="2800" dirty="0">
                <a:solidFill>
                  <a:srgbClr val="FFFFFF"/>
                </a:solidFill>
                <a:effectLst/>
                <a:latin typeface="Times New Roman" panose="02020603050405020304" pitchFamily="18" charset="0"/>
                <a:ea typeface="Times New Roman" panose="02020603050405020304" pitchFamily="18" charset="0"/>
              </a:rPr>
              <a:t>But before all this they will lay their hands on you and persecute you, delivering you up to the synagogues and prisons, and you will be brought before kings and governors for my name’s sake.  </a:t>
            </a:r>
            <a:r>
              <a:rPr lang="en-AU" sz="2800" b="1" baseline="30000" dirty="0">
                <a:solidFill>
                  <a:srgbClr val="FFFFFF"/>
                </a:solidFill>
                <a:effectLst/>
                <a:latin typeface="Times New Roman" panose="02020603050405020304" pitchFamily="18" charset="0"/>
                <a:ea typeface="Times New Roman" panose="02020603050405020304" pitchFamily="18" charset="0"/>
              </a:rPr>
              <a:t>13 </a:t>
            </a:r>
            <a:r>
              <a:rPr lang="en-AU" sz="2800" dirty="0">
                <a:solidFill>
                  <a:srgbClr val="FFFFFF"/>
                </a:solidFill>
                <a:effectLst/>
                <a:latin typeface="Times New Roman" panose="02020603050405020304" pitchFamily="18" charset="0"/>
                <a:ea typeface="Times New Roman" panose="02020603050405020304" pitchFamily="18" charset="0"/>
              </a:rPr>
              <a:t>This will be your opportunity to bear witness.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057395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3857659"/>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14 </a:t>
            </a:r>
            <a:r>
              <a:rPr lang="en-AU" sz="2800" dirty="0">
                <a:solidFill>
                  <a:srgbClr val="FFFFFF"/>
                </a:solidFill>
                <a:effectLst/>
                <a:latin typeface="Times New Roman" panose="02020603050405020304" pitchFamily="18" charset="0"/>
                <a:ea typeface="Times New Roman" panose="02020603050405020304" pitchFamily="18" charset="0"/>
              </a:rPr>
              <a:t>Settle it therefore in your minds not to meditate beforehand how to answer, </a:t>
            </a:r>
            <a:r>
              <a:rPr lang="en-AU" sz="2800" b="1" baseline="30000" dirty="0">
                <a:solidFill>
                  <a:srgbClr val="FFFFFF"/>
                </a:solidFill>
                <a:effectLst/>
                <a:latin typeface="Times New Roman" panose="02020603050405020304" pitchFamily="18" charset="0"/>
                <a:ea typeface="Times New Roman" panose="02020603050405020304" pitchFamily="18" charset="0"/>
              </a:rPr>
              <a:t>15 </a:t>
            </a:r>
            <a:r>
              <a:rPr lang="en-AU" sz="2800" dirty="0">
                <a:solidFill>
                  <a:srgbClr val="FFFFFF"/>
                </a:solidFill>
                <a:effectLst/>
                <a:latin typeface="Times New Roman" panose="02020603050405020304" pitchFamily="18" charset="0"/>
                <a:ea typeface="Times New Roman" panose="02020603050405020304" pitchFamily="18" charset="0"/>
              </a:rPr>
              <a:t>for I will give you a mouth and wisdom, which none of your adversaries will be able to withstand or contradict.  </a:t>
            </a:r>
            <a:r>
              <a:rPr lang="en-AU" sz="2800" b="1" baseline="30000" dirty="0">
                <a:solidFill>
                  <a:srgbClr val="FFFFFF"/>
                </a:solidFill>
                <a:effectLst/>
                <a:latin typeface="Times New Roman" panose="02020603050405020304" pitchFamily="18" charset="0"/>
                <a:ea typeface="Times New Roman" panose="02020603050405020304" pitchFamily="18" charset="0"/>
              </a:rPr>
              <a:t>16 </a:t>
            </a:r>
            <a:r>
              <a:rPr lang="en-AU" sz="2800" dirty="0">
                <a:solidFill>
                  <a:srgbClr val="FFFFFF"/>
                </a:solidFill>
                <a:effectLst/>
                <a:latin typeface="Times New Roman" panose="02020603050405020304" pitchFamily="18" charset="0"/>
                <a:ea typeface="Times New Roman" panose="02020603050405020304" pitchFamily="18" charset="0"/>
              </a:rPr>
              <a:t>You will be delivered up even by parents and brothers and relatives and friends, and some of you they will put to death.  </a:t>
            </a:r>
            <a:r>
              <a:rPr lang="en-AU" sz="2800" b="1" baseline="30000" dirty="0">
                <a:solidFill>
                  <a:srgbClr val="FFFFFF"/>
                </a:solidFill>
                <a:effectLst/>
                <a:latin typeface="Times New Roman" panose="02020603050405020304" pitchFamily="18" charset="0"/>
                <a:ea typeface="Times New Roman" panose="02020603050405020304" pitchFamily="18" charset="0"/>
              </a:rPr>
              <a:t>17 </a:t>
            </a:r>
            <a:r>
              <a:rPr lang="en-AU" sz="2800" dirty="0">
                <a:solidFill>
                  <a:srgbClr val="FFFFFF"/>
                </a:solidFill>
                <a:effectLst/>
                <a:latin typeface="Times New Roman" panose="02020603050405020304" pitchFamily="18" charset="0"/>
                <a:ea typeface="Times New Roman" panose="02020603050405020304" pitchFamily="18" charset="0"/>
              </a:rPr>
              <a:t>You will be hated by all for my name’s sake.  </a:t>
            </a:r>
            <a:r>
              <a:rPr lang="en-AU" sz="2800" b="1" baseline="30000" dirty="0">
                <a:solidFill>
                  <a:srgbClr val="FFFFFF"/>
                </a:solidFill>
                <a:effectLst/>
                <a:latin typeface="Times New Roman" panose="02020603050405020304" pitchFamily="18" charset="0"/>
                <a:ea typeface="Times New Roman" panose="02020603050405020304" pitchFamily="18" charset="0"/>
              </a:rPr>
              <a:t>18 </a:t>
            </a:r>
            <a:r>
              <a:rPr lang="en-AU" sz="2800" dirty="0">
                <a:solidFill>
                  <a:srgbClr val="FFFFFF"/>
                </a:solidFill>
                <a:effectLst/>
                <a:latin typeface="Times New Roman" panose="02020603050405020304" pitchFamily="18" charset="0"/>
                <a:ea typeface="Times New Roman" panose="02020603050405020304" pitchFamily="18" charset="0"/>
              </a:rPr>
              <a:t>But not a hair of your head will perish.  </a:t>
            </a:r>
            <a:r>
              <a:rPr lang="en-AU" sz="2800" b="1" baseline="30000" dirty="0">
                <a:solidFill>
                  <a:srgbClr val="FFFFFF"/>
                </a:solidFill>
                <a:effectLst/>
                <a:latin typeface="Times New Roman" panose="02020603050405020304" pitchFamily="18" charset="0"/>
                <a:ea typeface="Times New Roman" panose="02020603050405020304" pitchFamily="18" charset="0"/>
              </a:rPr>
              <a:t>19 </a:t>
            </a:r>
            <a:r>
              <a:rPr lang="en-AU" sz="2800" dirty="0">
                <a:solidFill>
                  <a:srgbClr val="FFFFFF"/>
                </a:solidFill>
                <a:effectLst/>
                <a:latin typeface="Times New Roman" panose="02020603050405020304" pitchFamily="18" charset="0"/>
                <a:ea typeface="Times New Roman" panose="02020603050405020304" pitchFamily="18" charset="0"/>
              </a:rPr>
              <a:t>By your endurance you will gain your lives.</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298406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279587"/>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20 </a:t>
            </a:r>
            <a:r>
              <a:rPr lang="en-AU" sz="2800" dirty="0">
                <a:solidFill>
                  <a:srgbClr val="FFFFFF"/>
                </a:solidFill>
                <a:effectLst/>
                <a:latin typeface="Times New Roman" panose="02020603050405020304" pitchFamily="18" charset="0"/>
                <a:ea typeface="Times New Roman" panose="02020603050405020304" pitchFamily="18" charset="0"/>
              </a:rPr>
              <a:t>“But when you see Jerusalem surrounded by armies, then know that its desolation has come near.  </a:t>
            </a:r>
            <a:r>
              <a:rPr lang="en-AU" sz="2800" b="1" baseline="30000" dirty="0">
                <a:solidFill>
                  <a:srgbClr val="FFFFFF"/>
                </a:solidFill>
                <a:effectLst/>
                <a:latin typeface="Times New Roman" panose="02020603050405020304" pitchFamily="18" charset="0"/>
                <a:ea typeface="Times New Roman" panose="02020603050405020304" pitchFamily="18" charset="0"/>
              </a:rPr>
              <a:t>21 </a:t>
            </a:r>
            <a:r>
              <a:rPr lang="en-AU" sz="2800" dirty="0">
                <a:solidFill>
                  <a:srgbClr val="FFFFFF"/>
                </a:solidFill>
                <a:effectLst/>
                <a:latin typeface="Times New Roman" panose="02020603050405020304" pitchFamily="18" charset="0"/>
                <a:ea typeface="Times New Roman" panose="02020603050405020304" pitchFamily="18" charset="0"/>
              </a:rPr>
              <a:t>Then let those who are in Judea flee to the mountains, and let those who are inside the city depart, and let not those who are out in the country enter it, </a:t>
            </a:r>
            <a:r>
              <a:rPr lang="en-AU" sz="2800" b="1" baseline="30000" dirty="0">
                <a:solidFill>
                  <a:srgbClr val="FFFFFF"/>
                </a:solidFill>
                <a:effectLst/>
                <a:latin typeface="Times New Roman" panose="02020603050405020304" pitchFamily="18" charset="0"/>
                <a:ea typeface="Times New Roman" panose="02020603050405020304" pitchFamily="18" charset="0"/>
              </a:rPr>
              <a:t>22 </a:t>
            </a:r>
            <a:r>
              <a:rPr lang="en-AU" sz="2800" dirty="0">
                <a:solidFill>
                  <a:srgbClr val="FFFFFF"/>
                </a:solidFill>
                <a:effectLst/>
                <a:latin typeface="Times New Roman" panose="02020603050405020304" pitchFamily="18" charset="0"/>
                <a:ea typeface="Times New Roman" panose="02020603050405020304" pitchFamily="18" charset="0"/>
              </a:rPr>
              <a:t>for these are days of vengeance, to fulfill all that is written.  </a:t>
            </a:r>
            <a:r>
              <a:rPr lang="en-AU" sz="2800" b="1" baseline="30000" dirty="0">
                <a:solidFill>
                  <a:srgbClr val="FFFFFF"/>
                </a:solidFill>
                <a:effectLst/>
                <a:latin typeface="Times New Roman" panose="02020603050405020304" pitchFamily="18" charset="0"/>
                <a:ea typeface="Times New Roman" panose="02020603050405020304" pitchFamily="18" charset="0"/>
              </a:rPr>
              <a:t>23 </a:t>
            </a:r>
            <a:r>
              <a:rPr lang="en-AU" sz="2800" dirty="0">
                <a:solidFill>
                  <a:srgbClr val="FFFFFF"/>
                </a:solidFill>
                <a:effectLst/>
                <a:latin typeface="Times New Roman" panose="02020603050405020304" pitchFamily="18" charset="0"/>
                <a:ea typeface="Times New Roman" panose="02020603050405020304" pitchFamily="18" charset="0"/>
              </a:rPr>
              <a:t>Alas for women who are pregnant and for those who are nursing infants in those days!  For there will be great distress upon the earth and wrath against this people.  </a:t>
            </a:r>
            <a:r>
              <a:rPr lang="en-AU" sz="2800" b="1" baseline="30000" dirty="0">
                <a:solidFill>
                  <a:srgbClr val="FFFFFF"/>
                </a:solidFill>
                <a:effectLst/>
                <a:latin typeface="Times New Roman" panose="02020603050405020304" pitchFamily="18" charset="0"/>
                <a:ea typeface="Times New Roman" panose="02020603050405020304" pitchFamily="18" charset="0"/>
              </a:rPr>
              <a:t>24 </a:t>
            </a:r>
            <a:r>
              <a:rPr lang="en-AU" sz="2800" dirty="0">
                <a:solidFill>
                  <a:srgbClr val="FFFFFF"/>
                </a:solidFill>
                <a:effectLst/>
                <a:latin typeface="Times New Roman" panose="02020603050405020304" pitchFamily="18" charset="0"/>
                <a:ea typeface="Times New Roman" panose="02020603050405020304" pitchFamily="18" charset="0"/>
              </a:rPr>
              <a:t>They will fall by the edge of the sword and be led captive among all nations, and Jerusalem will be trampled underfoot by the Gentiles, until the times of the Gentiles are fulfilled.</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102324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4331635"/>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25 </a:t>
            </a:r>
            <a:r>
              <a:rPr lang="en-AU" sz="2800" dirty="0">
                <a:solidFill>
                  <a:srgbClr val="FFFFFF"/>
                </a:solidFill>
                <a:effectLst/>
                <a:latin typeface="Times New Roman" panose="02020603050405020304" pitchFamily="18" charset="0"/>
                <a:ea typeface="Times New Roman" panose="02020603050405020304" pitchFamily="18" charset="0"/>
              </a:rPr>
              <a:t>“And there will be signs in sun and moon and stars, and on the earth distress of nations in perplexity because of the roaring of the sea and the waves, </a:t>
            </a:r>
            <a:r>
              <a:rPr lang="en-AU" sz="2800" b="1" baseline="30000" dirty="0">
                <a:solidFill>
                  <a:srgbClr val="FFFFFF"/>
                </a:solidFill>
                <a:effectLst/>
                <a:latin typeface="Times New Roman" panose="02020603050405020304" pitchFamily="18" charset="0"/>
                <a:ea typeface="Times New Roman" panose="02020603050405020304" pitchFamily="18" charset="0"/>
              </a:rPr>
              <a:t>26 </a:t>
            </a:r>
            <a:r>
              <a:rPr lang="en-AU" sz="2800" dirty="0">
                <a:solidFill>
                  <a:srgbClr val="FFFFFF"/>
                </a:solidFill>
                <a:effectLst/>
                <a:latin typeface="Times New Roman" panose="02020603050405020304" pitchFamily="18" charset="0"/>
                <a:ea typeface="Times New Roman" panose="02020603050405020304" pitchFamily="18" charset="0"/>
              </a:rPr>
              <a:t>people fainting with fear and with foreboding of what is coming on the world.  For the powers of the heavens will be shaken.  </a:t>
            </a:r>
            <a:r>
              <a:rPr lang="en-AU" sz="2800" b="1" baseline="30000" dirty="0">
                <a:solidFill>
                  <a:srgbClr val="FFFFFF"/>
                </a:solidFill>
                <a:effectLst/>
                <a:latin typeface="Times New Roman" panose="02020603050405020304" pitchFamily="18" charset="0"/>
                <a:ea typeface="Times New Roman" panose="02020603050405020304" pitchFamily="18" charset="0"/>
              </a:rPr>
              <a:t>27 </a:t>
            </a:r>
            <a:r>
              <a:rPr lang="en-AU" sz="2800" dirty="0">
                <a:solidFill>
                  <a:srgbClr val="FFFFFF"/>
                </a:solidFill>
                <a:effectLst/>
                <a:latin typeface="Times New Roman" panose="02020603050405020304" pitchFamily="18" charset="0"/>
                <a:ea typeface="Times New Roman" panose="02020603050405020304" pitchFamily="18" charset="0"/>
              </a:rPr>
              <a:t>And then they will see the Son of Man coming in a cloud with power and great glory.  </a:t>
            </a:r>
            <a:r>
              <a:rPr lang="en-AU" sz="2800" b="1" baseline="30000" dirty="0">
                <a:solidFill>
                  <a:srgbClr val="FFFFFF"/>
                </a:solidFill>
                <a:effectLst/>
                <a:latin typeface="Times New Roman" panose="02020603050405020304" pitchFamily="18" charset="0"/>
                <a:ea typeface="Times New Roman" panose="02020603050405020304" pitchFamily="18" charset="0"/>
              </a:rPr>
              <a:t>28 </a:t>
            </a:r>
            <a:r>
              <a:rPr lang="en-AU" sz="2800" dirty="0">
                <a:solidFill>
                  <a:srgbClr val="FFFFFF"/>
                </a:solidFill>
                <a:effectLst/>
                <a:latin typeface="Times New Roman" panose="02020603050405020304" pitchFamily="18" charset="0"/>
                <a:ea typeface="Times New Roman" panose="02020603050405020304" pitchFamily="18" charset="0"/>
              </a:rPr>
              <a:t>Now when these things begin to take place, straighten up and raise your heads, because your redemption is drawing near.”</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750525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3857659"/>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29 </a:t>
            </a:r>
            <a:r>
              <a:rPr lang="en-AU" sz="2800" dirty="0">
                <a:solidFill>
                  <a:srgbClr val="FFFFFF"/>
                </a:solidFill>
                <a:effectLst/>
                <a:latin typeface="Times New Roman" panose="02020603050405020304" pitchFamily="18" charset="0"/>
                <a:ea typeface="Times New Roman" panose="02020603050405020304" pitchFamily="18" charset="0"/>
              </a:rPr>
              <a:t>And he told them a parable:   “Look at the fig tree, and all the trees.  </a:t>
            </a:r>
            <a:r>
              <a:rPr lang="en-AU" sz="2800" b="1" baseline="30000" dirty="0">
                <a:solidFill>
                  <a:srgbClr val="FFFFFF"/>
                </a:solidFill>
                <a:effectLst/>
                <a:latin typeface="Times New Roman" panose="02020603050405020304" pitchFamily="18" charset="0"/>
                <a:ea typeface="Times New Roman" panose="02020603050405020304" pitchFamily="18" charset="0"/>
              </a:rPr>
              <a:t>30 </a:t>
            </a:r>
            <a:r>
              <a:rPr lang="en-AU" sz="2800" dirty="0">
                <a:solidFill>
                  <a:srgbClr val="FFFFFF"/>
                </a:solidFill>
                <a:effectLst/>
                <a:latin typeface="Times New Roman" panose="02020603050405020304" pitchFamily="18" charset="0"/>
                <a:ea typeface="Times New Roman" panose="02020603050405020304" pitchFamily="18" charset="0"/>
              </a:rPr>
              <a:t>As soon as they come out in leaf, you see for yourselves and know that the summer is already near.  </a:t>
            </a:r>
            <a:r>
              <a:rPr lang="en-AU" sz="2800" b="1" baseline="30000" dirty="0">
                <a:solidFill>
                  <a:srgbClr val="FFFFFF"/>
                </a:solidFill>
                <a:effectLst/>
                <a:latin typeface="Times New Roman" panose="02020603050405020304" pitchFamily="18" charset="0"/>
                <a:ea typeface="Times New Roman" panose="02020603050405020304" pitchFamily="18" charset="0"/>
              </a:rPr>
              <a:t>31 </a:t>
            </a:r>
            <a:r>
              <a:rPr lang="en-AU" sz="2800" dirty="0">
                <a:solidFill>
                  <a:srgbClr val="FFFFFF"/>
                </a:solidFill>
                <a:effectLst/>
                <a:latin typeface="Times New Roman" panose="02020603050405020304" pitchFamily="18" charset="0"/>
                <a:ea typeface="Times New Roman" panose="02020603050405020304" pitchFamily="18" charset="0"/>
              </a:rPr>
              <a:t>So also, when you see these things taking place, you know that the kingdom of God is near.  </a:t>
            </a:r>
            <a:r>
              <a:rPr lang="en-AU" sz="2800" b="1" baseline="30000" dirty="0">
                <a:solidFill>
                  <a:srgbClr val="FFFFFF"/>
                </a:solidFill>
                <a:effectLst/>
                <a:latin typeface="Times New Roman" panose="02020603050405020304" pitchFamily="18" charset="0"/>
                <a:ea typeface="Times New Roman" panose="02020603050405020304" pitchFamily="18" charset="0"/>
              </a:rPr>
              <a:t>32 </a:t>
            </a:r>
            <a:r>
              <a:rPr lang="en-AU" sz="2800" dirty="0">
                <a:solidFill>
                  <a:srgbClr val="FFFFFF"/>
                </a:solidFill>
                <a:effectLst/>
                <a:latin typeface="Times New Roman" panose="02020603050405020304" pitchFamily="18" charset="0"/>
                <a:ea typeface="Times New Roman" panose="02020603050405020304" pitchFamily="18" charset="0"/>
              </a:rPr>
              <a:t>Truly, I say to you, this generation will not pass away until all has taken place.  </a:t>
            </a:r>
            <a:r>
              <a:rPr lang="en-AU" sz="2800" b="1" baseline="30000" dirty="0">
                <a:solidFill>
                  <a:srgbClr val="FFFFFF"/>
                </a:solidFill>
                <a:effectLst/>
                <a:latin typeface="Times New Roman" panose="02020603050405020304" pitchFamily="18" charset="0"/>
                <a:ea typeface="Times New Roman" panose="02020603050405020304" pitchFamily="18" charset="0"/>
              </a:rPr>
              <a:t>33 </a:t>
            </a:r>
            <a:r>
              <a:rPr lang="en-AU" sz="2800" dirty="0">
                <a:solidFill>
                  <a:srgbClr val="FFFFFF"/>
                </a:solidFill>
                <a:effectLst/>
                <a:latin typeface="Times New Roman" panose="02020603050405020304" pitchFamily="18" charset="0"/>
                <a:ea typeface="Times New Roman" panose="02020603050405020304" pitchFamily="18" charset="0"/>
              </a:rPr>
              <a:t>Heaven and earth will pass away, but my words will not pass away.</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834523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627181"/>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34 </a:t>
            </a:r>
            <a:r>
              <a:rPr lang="en-AU" sz="2800" dirty="0">
                <a:solidFill>
                  <a:srgbClr val="FFFFFF"/>
                </a:solidFill>
                <a:effectLst/>
                <a:latin typeface="Times New Roman" panose="02020603050405020304" pitchFamily="18" charset="0"/>
                <a:ea typeface="Times New Roman" panose="02020603050405020304" pitchFamily="18" charset="0"/>
              </a:rPr>
              <a:t>“But watch yourselves lest your hearts be weighed down with dissipation and drunkenness and cares of this life, and that day come upon you suddenly like a trap.  </a:t>
            </a:r>
            <a:r>
              <a:rPr lang="en-AU" sz="2800" b="1" baseline="30000" dirty="0">
                <a:solidFill>
                  <a:srgbClr val="FFFFFF"/>
                </a:solidFill>
                <a:effectLst/>
                <a:latin typeface="Times New Roman" panose="02020603050405020304" pitchFamily="18" charset="0"/>
                <a:ea typeface="Times New Roman" panose="02020603050405020304" pitchFamily="18" charset="0"/>
              </a:rPr>
              <a:t>35 </a:t>
            </a:r>
            <a:r>
              <a:rPr lang="en-AU" sz="2800" dirty="0">
                <a:solidFill>
                  <a:srgbClr val="FFFFFF"/>
                </a:solidFill>
                <a:effectLst/>
                <a:latin typeface="Times New Roman" panose="02020603050405020304" pitchFamily="18" charset="0"/>
                <a:ea typeface="Times New Roman" panose="02020603050405020304" pitchFamily="18" charset="0"/>
              </a:rPr>
              <a:t>For it will come upon all who dwell on the face of the whole earth.  </a:t>
            </a:r>
            <a:r>
              <a:rPr lang="en-AU" sz="2800" b="1" baseline="30000" dirty="0">
                <a:solidFill>
                  <a:srgbClr val="FFFFFF"/>
                </a:solidFill>
                <a:effectLst/>
                <a:latin typeface="Times New Roman" panose="02020603050405020304" pitchFamily="18" charset="0"/>
                <a:ea typeface="Times New Roman" panose="02020603050405020304" pitchFamily="18" charset="0"/>
              </a:rPr>
              <a:t>36 </a:t>
            </a:r>
            <a:r>
              <a:rPr lang="en-AU" sz="2800" dirty="0">
                <a:solidFill>
                  <a:srgbClr val="FFFFFF"/>
                </a:solidFill>
                <a:effectLst/>
                <a:latin typeface="Times New Roman" panose="02020603050405020304" pitchFamily="18" charset="0"/>
                <a:ea typeface="Times New Roman" panose="02020603050405020304" pitchFamily="18" charset="0"/>
              </a:rPr>
              <a:t>But stay awake at all times, praying that you may have strength to escape all these things that are going to take place, and to stand before the Son of Man.”  </a:t>
            </a:r>
            <a:endParaRPr lang="en-AU" sz="1400" dirty="0">
              <a:effectLst/>
              <a:latin typeface="Calibri" panose="020F0502020204030204" pitchFamily="34" charset="0"/>
              <a:ea typeface="Times New Roman" panose="02020603050405020304" pitchFamily="18" charset="0"/>
            </a:endParaRPr>
          </a:p>
          <a:p>
            <a:pPr indent="152400">
              <a:lnSpc>
                <a:spcPct val="110000"/>
              </a:lnSpc>
              <a:spcAft>
                <a:spcPts val="1000"/>
              </a:spcAft>
            </a:pPr>
            <a:r>
              <a:rPr lang="en-AU" sz="1400" dirty="0">
                <a:solidFill>
                  <a:srgbClr val="FFFFFF"/>
                </a:solidFill>
                <a:effectLst/>
                <a:latin typeface="Times New Roman" panose="02020603050405020304" pitchFamily="18" charset="0"/>
                <a:ea typeface="Times New Roman" panose="02020603050405020304" pitchFamily="18" charset="0"/>
              </a:rPr>
              <a:t> </a:t>
            </a:r>
            <a:endParaRPr lang="en-AU" sz="1400" dirty="0">
              <a:effectLst/>
              <a:latin typeface="Calibri" panose="020F0502020204030204" pitchFamily="34" charset="0"/>
              <a:ea typeface="Times New Roman" panose="02020603050405020304" pitchFamily="18" charset="0"/>
            </a:endParaRPr>
          </a:p>
          <a:p>
            <a:r>
              <a:rPr lang="en-AU" sz="2800" b="1" baseline="30000" dirty="0">
                <a:solidFill>
                  <a:srgbClr val="FFFFFF"/>
                </a:solidFill>
                <a:effectLst/>
                <a:latin typeface="Times New Roman" panose="02020603050405020304" pitchFamily="18" charset="0"/>
                <a:ea typeface="Times New Roman" panose="02020603050405020304" pitchFamily="18" charset="0"/>
              </a:rPr>
              <a:t>37 </a:t>
            </a:r>
            <a:r>
              <a:rPr lang="en-AU" sz="2800" dirty="0">
                <a:solidFill>
                  <a:srgbClr val="FFFFFF"/>
                </a:solidFill>
                <a:effectLst/>
                <a:latin typeface="Times New Roman" panose="02020603050405020304" pitchFamily="18" charset="0"/>
                <a:ea typeface="Times New Roman" panose="02020603050405020304" pitchFamily="18" charset="0"/>
              </a:rPr>
              <a:t>And every day he was teaching in the temple, but at night he went out and lodged on the mount called Olivet.  </a:t>
            </a:r>
            <a:r>
              <a:rPr lang="en-AU" sz="2800" b="1" baseline="30000" dirty="0">
                <a:solidFill>
                  <a:srgbClr val="FFFFFF"/>
                </a:solidFill>
                <a:effectLst/>
                <a:latin typeface="Times New Roman" panose="02020603050405020304" pitchFamily="18" charset="0"/>
                <a:ea typeface="Times New Roman" panose="02020603050405020304" pitchFamily="18" charset="0"/>
              </a:rPr>
              <a:t>38 </a:t>
            </a:r>
            <a:r>
              <a:rPr lang="en-AU" sz="2800" dirty="0">
                <a:solidFill>
                  <a:srgbClr val="FFFFFF"/>
                </a:solidFill>
                <a:effectLst/>
                <a:latin typeface="Times New Roman" panose="02020603050405020304" pitchFamily="18" charset="0"/>
                <a:ea typeface="Times New Roman" panose="02020603050405020304" pitchFamily="18" charset="0"/>
              </a:rPr>
              <a:t>And early in the morning all the people came to him in the temple to hear him.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346597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2BF1BB00-AB76-4B1D-CCC2-134EFB68C205}"/>
              </a:ext>
            </a:extLst>
          </p:cNvPr>
          <p:cNvSpPr txBox="1"/>
          <p:nvPr/>
        </p:nvSpPr>
        <p:spPr>
          <a:xfrm>
            <a:off x="1952368" y="449308"/>
            <a:ext cx="7191632" cy="830997"/>
          </a:xfrm>
          <a:prstGeom prst="rect">
            <a:avLst/>
          </a:prstGeom>
          <a:solidFill>
            <a:schemeClr val="bg1"/>
          </a:solidFill>
        </p:spPr>
        <p:txBody>
          <a:bodyPr wrap="square" rtlCol="0">
            <a:spAutoFit/>
          </a:bodyPr>
          <a:lstStyle/>
          <a:p>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27 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then </a:t>
            </a:r>
            <a:r>
              <a:rPr lang="en-AU" sz="1600"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they</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will see the Son of Man coming in a cloud with power and great glory.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28 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Now when these things begin to take place, straighten up and raise </a:t>
            </a:r>
            <a:r>
              <a:rPr lang="en-AU" sz="1600"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your</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heads, because </a:t>
            </a:r>
            <a:r>
              <a:rPr lang="en-AU" sz="1600"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your</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redemption is drawing near.”</a:t>
            </a:r>
            <a:r>
              <a:rPr lang="en-AU" sz="1600" dirty="0"/>
              <a:t> </a:t>
            </a:r>
            <a:endParaRPr lang="en-US" sz="1600" dirty="0"/>
          </a:p>
        </p:txBody>
      </p:sp>
      <p:sp>
        <p:nvSpPr>
          <p:cNvPr id="3" name="TextBox 2">
            <a:extLst>
              <a:ext uri="{FF2B5EF4-FFF2-40B4-BE49-F238E27FC236}">
                <a16:creationId xmlns:a16="http://schemas.microsoft.com/office/drawing/2014/main" id="{16D6D0B9-2CAF-A666-CFC4-38EC75A99D0E}"/>
              </a:ext>
            </a:extLst>
          </p:cNvPr>
          <p:cNvSpPr txBox="1"/>
          <p:nvPr/>
        </p:nvSpPr>
        <p:spPr>
          <a:xfrm>
            <a:off x="37070" y="4196848"/>
            <a:ext cx="9098693" cy="923330"/>
          </a:xfrm>
          <a:prstGeom prst="rect">
            <a:avLst/>
          </a:prstGeom>
          <a:noFill/>
          <a:ln>
            <a:solidFill>
              <a:schemeClr val="bg1"/>
            </a:solid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Before the final chapter.  Living in “The Last Days” (The world as we know it)</a:t>
            </a:r>
          </a:p>
          <a:p>
            <a:pPr marL="179388" indent="-179388">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International wars;   Earthquakes;  Famines;  Disease pandemics;  Terrors;  Signs in the sky</a:t>
            </a:r>
          </a:p>
          <a:p>
            <a:pPr marL="179388" indent="-179388">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Seems like the end, but it is not the end.  </a:t>
            </a:r>
            <a:r>
              <a:rPr lang="en-AU" dirty="0">
                <a:solidFill>
                  <a:srgbClr val="FFFF00"/>
                </a:solidFill>
                <a:latin typeface="Times New Roman" panose="02020603050405020304" pitchFamily="18" charset="0"/>
                <a:cs typeface="Times New Roman" panose="02020603050405020304" pitchFamily="18" charset="0"/>
              </a:rPr>
              <a:t>Reminder be ready.  Jesus coming soon (unexpected)</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8D93EE47-3A85-7E3A-3317-33F9B2F0AE62}"/>
              </a:ext>
            </a:extLst>
          </p:cNvPr>
          <p:cNvSpPr txBox="1"/>
          <p:nvPr/>
        </p:nvSpPr>
        <p:spPr>
          <a:xfrm>
            <a:off x="-1" y="1273787"/>
            <a:ext cx="5502877"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Reasons why end-times prophecy can seem complex</a:t>
            </a:r>
          </a:p>
        </p:txBody>
      </p:sp>
      <p:sp>
        <p:nvSpPr>
          <p:cNvPr id="8" name="TextBox 7">
            <a:extLst>
              <a:ext uri="{FF2B5EF4-FFF2-40B4-BE49-F238E27FC236}">
                <a16:creationId xmlns:a16="http://schemas.microsoft.com/office/drawing/2014/main" id="{2BB850FA-293D-F535-12B3-80E2B889703A}"/>
              </a:ext>
            </a:extLst>
          </p:cNvPr>
          <p:cNvSpPr txBox="1"/>
          <p:nvPr/>
        </p:nvSpPr>
        <p:spPr>
          <a:xfrm>
            <a:off x="3912717" y="86494"/>
            <a:ext cx="5231283"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has paid the debt.  Now free of sin &amp; death.</a:t>
            </a:r>
          </a:p>
        </p:txBody>
      </p:sp>
      <p:sp>
        <p:nvSpPr>
          <p:cNvPr id="6" name="TextBox 5">
            <a:extLst>
              <a:ext uri="{FF2B5EF4-FFF2-40B4-BE49-F238E27FC236}">
                <a16:creationId xmlns:a16="http://schemas.microsoft.com/office/drawing/2014/main" id="{E31CF460-1968-3E23-2B9E-975590B0EA72}"/>
              </a:ext>
            </a:extLst>
          </p:cNvPr>
          <p:cNvSpPr txBox="1"/>
          <p:nvPr/>
        </p:nvSpPr>
        <p:spPr>
          <a:xfrm>
            <a:off x="0" y="0"/>
            <a:ext cx="4242486" cy="461665"/>
          </a:xfrm>
          <a:prstGeom prst="rect">
            <a:avLst/>
          </a:prstGeom>
          <a:noFill/>
        </p:spPr>
        <p:txBody>
          <a:bodyPr wrap="square" rtlCol="0">
            <a:spAutoFit/>
          </a:bodyPr>
          <a:lstStyle/>
          <a:p>
            <a:r>
              <a:rPr lang="en-AU" sz="2400" b="1" dirty="0">
                <a:solidFill>
                  <a:srgbClr val="FFFF00"/>
                </a:solidFill>
                <a:latin typeface="Times New Roman" panose="02020603050405020304" pitchFamily="18" charset="0"/>
                <a:cs typeface="Times New Roman" panose="02020603050405020304" pitchFamily="18" charset="0"/>
              </a:rPr>
              <a:t>Redemption   Drawing   Near</a:t>
            </a:r>
          </a:p>
        </p:txBody>
      </p:sp>
      <p:sp>
        <p:nvSpPr>
          <p:cNvPr id="9" name="TextBox 8">
            <a:extLst>
              <a:ext uri="{FF2B5EF4-FFF2-40B4-BE49-F238E27FC236}">
                <a16:creationId xmlns:a16="http://schemas.microsoft.com/office/drawing/2014/main" id="{261C4703-7374-1028-210A-8F77C9146FC6}"/>
              </a:ext>
            </a:extLst>
          </p:cNvPr>
          <p:cNvSpPr txBox="1"/>
          <p:nvPr/>
        </p:nvSpPr>
        <p:spPr>
          <a:xfrm>
            <a:off x="502252" y="1561067"/>
            <a:ext cx="8641748" cy="2308324"/>
          </a:xfrm>
          <a:prstGeom prst="rect">
            <a:avLst/>
          </a:prstGeom>
          <a:noFill/>
        </p:spPr>
        <p:txBody>
          <a:bodyPr wrap="square" rtlCol="0">
            <a:spAutoFit/>
          </a:bodyPr>
          <a:lstStyle/>
          <a:p>
            <a:pPr marL="342900" indent="-342900" algn="l">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God doesn’t want us to know the exact timeline.</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Becomes complex when we look for more information that God has given.</a:t>
            </a:r>
          </a:p>
          <a:p>
            <a:pPr marL="342900" indent="-342900" algn="l">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The return of Jesus is meant to be a surprise.</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God’s desire is for us to be ready at all times.</a:t>
            </a:r>
          </a:p>
          <a:p>
            <a:pPr marL="342900" indent="-342900" algn="l">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Jesus’ teaching touches on events that may feel like the world is ending.  But it isn’t.</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Prophecy is like a telescope.  We do not how far apart these events are.</a:t>
            </a:r>
          </a:p>
          <a:p>
            <a:pPr marL="342900" indent="-342900" algn="l">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Apocalyptic literature (Revelation &amp; Daniel) use word pictures / visions / numbers.</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The meaning becomes clear when it happens.</a:t>
            </a:r>
          </a:p>
        </p:txBody>
      </p:sp>
      <p:sp>
        <p:nvSpPr>
          <p:cNvPr id="10" name="TextBox 9">
            <a:extLst>
              <a:ext uri="{FF2B5EF4-FFF2-40B4-BE49-F238E27FC236}">
                <a16:creationId xmlns:a16="http://schemas.microsoft.com/office/drawing/2014/main" id="{9E668FD5-DC0D-870A-B56C-D1146D0DF650}"/>
              </a:ext>
            </a:extLst>
          </p:cNvPr>
          <p:cNvSpPr txBox="1"/>
          <p:nvPr/>
        </p:nvSpPr>
        <p:spPr>
          <a:xfrm>
            <a:off x="8237" y="3827516"/>
            <a:ext cx="5502877"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What we need to know, is </a:t>
            </a:r>
            <a:r>
              <a:rPr lang="en-AU" b="1" u="sng" dirty="0">
                <a:solidFill>
                  <a:srgbClr val="FFFF00"/>
                </a:solidFill>
                <a:latin typeface="Times New Roman" panose="02020603050405020304" pitchFamily="18" charset="0"/>
                <a:cs typeface="Times New Roman" panose="02020603050405020304" pitchFamily="18" charset="0"/>
              </a:rPr>
              <a:t>not</a:t>
            </a:r>
            <a:r>
              <a:rPr lang="en-AU" dirty="0">
                <a:solidFill>
                  <a:srgbClr val="FFFF00"/>
                </a:solidFill>
                <a:latin typeface="Times New Roman" panose="02020603050405020304" pitchFamily="18" charset="0"/>
                <a:cs typeface="Times New Roman" panose="02020603050405020304" pitchFamily="18" charset="0"/>
              </a:rPr>
              <a:t> complex.</a:t>
            </a:r>
          </a:p>
        </p:txBody>
      </p:sp>
    </p:spTree>
    <p:extLst>
      <p:ext uri="{BB962C8B-B14F-4D97-AF65-F5344CB8AC3E}">
        <p14:creationId xmlns:p14="http://schemas.microsoft.com/office/powerpoint/2010/main" val="3367397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3" grpId="0" animBg="1"/>
      <p:bldP spid="7" grpId="0"/>
      <p:bldP spid="8" grpId="0"/>
      <p:bldP spid="9" grpId="0" uiExpand="1" build="p"/>
      <p:bldP spid="10"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dirty="0">
            <a:solidFill>
              <a:schemeClr val="bg1"/>
            </a:solidFill>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4492</TotalTime>
  <Words>1657</Words>
  <Application>Microsoft Macintosh PowerPoint</Application>
  <PresentationFormat>On-screen Show (16:10)</PresentationFormat>
  <Paragraphs>75</Paragraphs>
  <Slides>11</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Aptos</vt:lpstr>
      <vt:lpstr>Arial</vt:lpstr>
      <vt:lpstr>Calibri</vt:lpstr>
      <vt:lpstr>Comic Sans MS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Brumpton</dc:creator>
  <cp:lastModifiedBy>Michael Brumpton</cp:lastModifiedBy>
  <cp:revision>155</cp:revision>
  <cp:lastPrinted>2025-01-02T08:31:05Z</cp:lastPrinted>
  <dcterms:created xsi:type="dcterms:W3CDTF">2024-07-12T04:24:48Z</dcterms:created>
  <dcterms:modified xsi:type="dcterms:W3CDTF">2025-01-02T08:33:59Z</dcterms:modified>
</cp:coreProperties>
</file>